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5" r:id="rId2"/>
    <p:sldId id="273" r:id="rId3"/>
    <p:sldId id="274" r:id="rId4"/>
    <p:sldId id="258" r:id="rId5"/>
    <p:sldId id="266" r:id="rId6"/>
    <p:sldId id="27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6" autoAdjust="0"/>
    <p:restoredTop sz="94671" autoAdjust="0"/>
  </p:normalViewPr>
  <p:slideViewPr>
    <p:cSldViewPr>
      <p:cViewPr>
        <p:scale>
          <a:sx n="60" d="100"/>
          <a:sy n="60" d="100"/>
        </p:scale>
        <p:origin x="-1416" y="5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4C830F-DFD8-4B03-8035-339A34418DD4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285F43-B5ED-4A5F-A6FE-85BFD1464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330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61A83D-2FA1-41EE-A093-F5CA94E24815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8729AD-0230-4CC9-8CD6-239098A66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758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8729AD-0230-4CC9-8CD6-239098A665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659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696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8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08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810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294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782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255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156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331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188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574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40F34-BBFB-4821-B1C3-EF36252D34D3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41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00B0F0"/>
                </a:solidFill>
              </a:rPr>
              <a:t>Me llamo ___________ Clase 602</a:t>
            </a:r>
            <a:br>
              <a:rPr lang="en-US" sz="4000" dirty="0" smtClean="0">
                <a:solidFill>
                  <a:srgbClr val="00B0F0"/>
                </a:solidFill>
              </a:rPr>
            </a:br>
            <a:r>
              <a:rPr lang="en-US" sz="4000" dirty="0" smtClean="0">
                <a:solidFill>
                  <a:srgbClr val="00B0F0"/>
                </a:solidFill>
              </a:rPr>
              <a:t>La fecha es 6 de </a:t>
            </a:r>
            <a:r>
              <a:rPr lang="en-US" sz="4000" dirty="0" err="1" smtClean="0">
                <a:solidFill>
                  <a:srgbClr val="00B0F0"/>
                </a:solidFill>
              </a:rPr>
              <a:t>marzo</a:t>
            </a:r>
            <a:r>
              <a:rPr lang="en-US" sz="4000" dirty="0" smtClean="0">
                <a:solidFill>
                  <a:srgbClr val="00B0F0"/>
                </a:solidFill>
              </a:rPr>
              <a:t> del 2017</a:t>
            </a:r>
            <a:endParaRPr lang="en-US" sz="40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9067800" cy="5867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55: </a:t>
            </a:r>
            <a:r>
              <a:rPr lang="en-US" dirty="0" smtClean="0"/>
              <a:t>¿Como </a:t>
            </a:r>
            <a:r>
              <a:rPr lang="en-US" dirty="0" err="1" smtClean="0"/>
              <a:t>repasamos</a:t>
            </a:r>
            <a:r>
              <a:rPr lang="en-US" dirty="0" smtClean="0"/>
              <a:t> para el </a:t>
            </a:r>
            <a:r>
              <a:rPr lang="en-US" dirty="0" err="1" smtClean="0"/>
              <a:t>Examen</a:t>
            </a:r>
            <a:r>
              <a:rPr lang="en-US" dirty="0" smtClean="0"/>
              <a:t> del </a:t>
            </a:r>
            <a:r>
              <a:rPr lang="en-US" dirty="0" err="1" smtClean="0"/>
              <a:t>Capitulo</a:t>
            </a:r>
            <a:r>
              <a:rPr lang="en-US" dirty="0" smtClean="0"/>
              <a:t> 2 del JUEVES?</a:t>
            </a:r>
          </a:p>
          <a:p>
            <a:pPr marL="0" indent="0">
              <a:buNone/>
            </a:pPr>
            <a:r>
              <a:rPr lang="en-US" sz="2800" i="1" dirty="0" smtClean="0">
                <a:solidFill>
                  <a:srgbClr val="7030A0"/>
                </a:solidFill>
              </a:rPr>
              <a:t>L.O- to review for the unit exam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8000"/>
                </a:solidFill>
              </a:rPr>
              <a:t>I-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Copy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 and complete 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with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the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correct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family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member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Mi________: otro hijo de mi madre o mi padre.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Mi ________: el hermano de mi padre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Mi ________: la madre de mi madre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Mis _______: los hijos de mis 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tios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Mis _______: mi madre y mi padre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98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ouse_with floo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12769"/>
            <a:ext cx="5486400" cy="535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30" name="Line 14"/>
          <p:cNvSpPr>
            <a:spLocks noChangeShapeType="1"/>
          </p:cNvSpPr>
          <p:nvPr/>
        </p:nvSpPr>
        <p:spPr bwMode="auto">
          <a:xfrm flipH="1" flipV="1">
            <a:off x="1752600" y="3657600"/>
            <a:ext cx="38100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0" y="0"/>
            <a:ext cx="89916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4000" b="1" dirty="0" smtClean="0">
                <a:solidFill>
                  <a:srgbClr val="008000"/>
                </a:solidFill>
                <a:latin typeface="+mj-lt"/>
              </a:rPr>
              <a:t>I-</a:t>
            </a:r>
            <a:r>
              <a:rPr lang="es-ES_tradnl" altLang="en-US" sz="4000" b="1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_tradnl" altLang="en-US" sz="4000" b="1" dirty="0" err="1" smtClean="0">
                <a:solidFill>
                  <a:srgbClr val="000000"/>
                </a:solidFill>
                <a:latin typeface="+mj-lt"/>
              </a:rPr>
              <a:t>Label</a:t>
            </a:r>
            <a:r>
              <a:rPr lang="es-ES_tradnl" altLang="en-US" sz="4000" b="1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_tradnl" altLang="en-US" sz="4000" b="1" dirty="0" err="1">
                <a:solidFill>
                  <a:srgbClr val="000000"/>
                </a:solidFill>
                <a:latin typeface="+mj-lt"/>
              </a:rPr>
              <a:t>the</a:t>
            </a:r>
            <a:r>
              <a:rPr lang="es-ES_tradnl" altLang="en-US" sz="4000" b="1" dirty="0">
                <a:solidFill>
                  <a:srgbClr val="000000"/>
                </a:solidFill>
                <a:latin typeface="+mj-lt"/>
              </a:rPr>
              <a:t> </a:t>
            </a:r>
            <a:r>
              <a:rPr lang="es-ES_tradnl" altLang="en-US" sz="4000" b="1" dirty="0" err="1">
                <a:solidFill>
                  <a:srgbClr val="000000"/>
                </a:solidFill>
                <a:latin typeface="+mj-lt"/>
              </a:rPr>
              <a:t>rooms</a:t>
            </a:r>
            <a:r>
              <a:rPr lang="es-ES_tradnl" altLang="en-US" sz="4000" b="1" dirty="0">
                <a:solidFill>
                  <a:srgbClr val="000000"/>
                </a:solidFill>
                <a:latin typeface="+mj-lt"/>
              </a:rPr>
              <a:t> in </a:t>
            </a:r>
            <a:r>
              <a:rPr lang="es-ES_tradnl" altLang="en-US" sz="4000" b="1" dirty="0" err="1">
                <a:solidFill>
                  <a:srgbClr val="000000"/>
                </a:solidFill>
                <a:latin typeface="+mj-lt"/>
              </a:rPr>
              <a:t>the</a:t>
            </a:r>
            <a:r>
              <a:rPr lang="es-ES_tradnl" altLang="en-US" sz="4000" b="1" dirty="0">
                <a:solidFill>
                  <a:srgbClr val="000000"/>
                </a:solidFill>
                <a:latin typeface="+mj-lt"/>
              </a:rPr>
              <a:t> </a:t>
            </a:r>
            <a:r>
              <a:rPr lang="es-ES_tradnl" altLang="en-US" sz="4000" b="1" dirty="0" err="1">
                <a:solidFill>
                  <a:srgbClr val="000000"/>
                </a:solidFill>
                <a:latin typeface="+mj-lt"/>
              </a:rPr>
              <a:t>house</a:t>
            </a:r>
            <a:r>
              <a:rPr lang="es-ES_tradnl" altLang="en-US" sz="4000" b="1" dirty="0">
                <a:solidFill>
                  <a:srgbClr val="000000"/>
                </a:solidFill>
                <a:latin typeface="+mj-lt"/>
              </a:rPr>
              <a:t>:</a:t>
            </a:r>
          </a:p>
        </p:txBody>
      </p:sp>
      <p:sp>
        <p:nvSpPr>
          <p:cNvPr id="9238" name="Rectangle 22"/>
          <p:cNvSpPr>
            <a:spLocks noChangeArrowheads="1"/>
          </p:cNvSpPr>
          <p:nvPr/>
        </p:nvSpPr>
        <p:spPr bwMode="auto">
          <a:xfrm>
            <a:off x="4718384" y="2095500"/>
            <a:ext cx="387016" cy="41910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FF0000"/>
                </a:solidFill>
              </a:rPr>
              <a:t>2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  <p:sp>
        <p:nvSpPr>
          <p:cNvPr id="9239" name="Rectangle 23"/>
          <p:cNvSpPr>
            <a:spLocks noChangeArrowheads="1"/>
          </p:cNvSpPr>
          <p:nvPr/>
        </p:nvSpPr>
        <p:spPr bwMode="auto">
          <a:xfrm>
            <a:off x="5323974" y="3437470"/>
            <a:ext cx="416426" cy="34290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FF0000"/>
                </a:solidFill>
              </a:rPr>
              <a:t>3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  <p:sp>
        <p:nvSpPr>
          <p:cNvPr id="9240" name="Rectangle 24"/>
          <p:cNvSpPr>
            <a:spLocks noChangeArrowheads="1"/>
          </p:cNvSpPr>
          <p:nvPr/>
        </p:nvSpPr>
        <p:spPr bwMode="auto">
          <a:xfrm>
            <a:off x="5410200" y="2247900"/>
            <a:ext cx="457200" cy="38100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FF0000"/>
                </a:solidFill>
              </a:rPr>
              <a:t>4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  <p:pic>
        <p:nvPicPr>
          <p:cNvPr id="9249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437470"/>
            <a:ext cx="2057400" cy="128693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52" name="Picture 3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499" y="3387725"/>
            <a:ext cx="1944255" cy="133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53" name="Text Box 37"/>
          <p:cNvSpPr txBox="1">
            <a:spLocks noChangeArrowheads="1"/>
          </p:cNvSpPr>
          <p:nvPr/>
        </p:nvSpPr>
        <p:spPr bwMode="auto">
          <a:xfrm>
            <a:off x="1504950" y="5154863"/>
            <a:ext cx="1485900" cy="9233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</p:txBody>
      </p:sp>
      <p:sp>
        <p:nvSpPr>
          <p:cNvPr id="25" name="Rectangle 32"/>
          <p:cNvSpPr>
            <a:spLocks noChangeArrowheads="1"/>
          </p:cNvSpPr>
          <p:nvPr/>
        </p:nvSpPr>
        <p:spPr bwMode="auto">
          <a:xfrm>
            <a:off x="7010400" y="3595734"/>
            <a:ext cx="457200" cy="434928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FF0000"/>
                </a:solidFill>
              </a:rPr>
              <a:t>7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1676400" y="3543300"/>
            <a:ext cx="4572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FF0000"/>
                </a:solidFill>
              </a:rPr>
              <a:t>5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>
          <a:xfrm>
            <a:off x="2990850" y="3443726"/>
            <a:ext cx="387350" cy="365172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400" dirty="0" smtClean="0">
                <a:solidFill>
                  <a:srgbClr val="FF0000"/>
                </a:solidFill>
              </a:rPr>
              <a:t>1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  <p:sp>
        <p:nvSpPr>
          <p:cNvPr id="30" name="Rectangle 32"/>
          <p:cNvSpPr>
            <a:spLocks noChangeArrowheads="1"/>
          </p:cNvSpPr>
          <p:nvPr/>
        </p:nvSpPr>
        <p:spPr bwMode="auto">
          <a:xfrm>
            <a:off x="4103269" y="4800600"/>
            <a:ext cx="3810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FF0000"/>
                </a:solidFill>
              </a:rPr>
              <a:t>6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18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ou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69273"/>
            <a:ext cx="4387273" cy="3290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build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28600"/>
            <a:ext cx="3846534" cy="3509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Apartme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67200"/>
            <a:ext cx="3378200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32"/>
          <p:cNvSpPr>
            <a:spLocks noChangeArrowheads="1"/>
          </p:cNvSpPr>
          <p:nvPr/>
        </p:nvSpPr>
        <p:spPr bwMode="auto">
          <a:xfrm>
            <a:off x="685800" y="3581400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>
                <a:solidFill>
                  <a:srgbClr val="FF0000"/>
                </a:solidFill>
              </a:rPr>
              <a:t>8</a:t>
            </a:r>
            <a:r>
              <a:rPr lang="es-ES_tradnl" altLang="en-US" sz="2400" dirty="0" smtClean="0">
                <a:solidFill>
                  <a:srgbClr val="FF0000"/>
                </a:solidFill>
              </a:rPr>
              <a:t>)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  <p:sp>
        <p:nvSpPr>
          <p:cNvPr id="11" name="Rectangle 32"/>
          <p:cNvSpPr>
            <a:spLocks noChangeArrowheads="1"/>
          </p:cNvSpPr>
          <p:nvPr/>
        </p:nvSpPr>
        <p:spPr bwMode="auto">
          <a:xfrm>
            <a:off x="4953000" y="3886200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>
                <a:solidFill>
                  <a:srgbClr val="FF0000"/>
                </a:solidFill>
              </a:rPr>
              <a:t>9</a:t>
            </a:r>
            <a:r>
              <a:rPr lang="es-ES_tradnl" altLang="en-US" sz="2400" dirty="0" smtClean="0">
                <a:solidFill>
                  <a:srgbClr val="FF0000"/>
                </a:solidFill>
              </a:rPr>
              <a:t>)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  <p:sp>
        <p:nvSpPr>
          <p:cNvPr id="12" name="Rectangle 32"/>
          <p:cNvSpPr>
            <a:spLocks noChangeArrowheads="1"/>
          </p:cNvSpPr>
          <p:nvPr/>
        </p:nvSpPr>
        <p:spPr bwMode="auto">
          <a:xfrm>
            <a:off x="3911600" y="4876800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FF0000"/>
                </a:solidFill>
              </a:rPr>
              <a:t>10)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48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57" t="1653" r="25813" b="23967"/>
          <a:stretch/>
        </p:blipFill>
        <p:spPr bwMode="auto">
          <a:xfrm>
            <a:off x="0" y="0"/>
            <a:ext cx="925435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19800" y="457200"/>
            <a:ext cx="38100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1106269"/>
            <a:ext cx="89916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II- </a:t>
            </a:r>
            <a:r>
              <a:rPr lang="en-US" sz="3600" b="1" dirty="0" err="1" smtClean="0"/>
              <a:t>Copia</a:t>
            </a:r>
            <a:r>
              <a:rPr lang="en-US" sz="3600" b="1" dirty="0" smtClean="0"/>
              <a:t> y </a:t>
            </a:r>
            <a:r>
              <a:rPr lang="en-US" sz="3600" b="1" dirty="0" err="1" smtClean="0"/>
              <a:t>completa</a:t>
            </a:r>
            <a:r>
              <a:rPr lang="en-US" sz="3600" b="1" dirty="0" smtClean="0"/>
              <a:t> con CIERTO o FALSO</a:t>
            </a:r>
            <a:endParaRPr lang="en-US" sz="3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8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1" t="15700" r="26408"/>
          <a:stretch/>
        </p:blipFill>
        <p:spPr bwMode="auto">
          <a:xfrm>
            <a:off x="0" y="-173422"/>
            <a:ext cx="9144000" cy="8479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-57329"/>
            <a:ext cx="89916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III- </a:t>
            </a:r>
            <a:r>
              <a:rPr lang="en-US" sz="3600" b="1" dirty="0" err="1" smtClean="0">
                <a:solidFill>
                  <a:prstClr val="black"/>
                </a:solidFill>
              </a:rPr>
              <a:t>Copia</a:t>
            </a:r>
            <a:r>
              <a:rPr lang="en-US" sz="3600" b="1" dirty="0" smtClean="0">
                <a:solidFill>
                  <a:prstClr val="black"/>
                </a:solidFill>
              </a:rPr>
              <a:t> y </a:t>
            </a:r>
            <a:r>
              <a:rPr lang="en-US" sz="3600" b="1" dirty="0" err="1" smtClean="0">
                <a:solidFill>
                  <a:prstClr val="black"/>
                </a:solidFill>
              </a:rPr>
              <a:t>completa</a:t>
            </a:r>
            <a:r>
              <a:rPr lang="en-US" sz="3600" b="1" dirty="0" smtClean="0">
                <a:solidFill>
                  <a:prstClr val="black"/>
                </a:solidFill>
              </a:rPr>
              <a:t> con la forma </a:t>
            </a:r>
            <a:r>
              <a:rPr lang="en-US" sz="3600" b="1" dirty="0" err="1" smtClean="0">
                <a:solidFill>
                  <a:prstClr val="black"/>
                </a:solidFill>
              </a:rPr>
              <a:t>correcta</a:t>
            </a:r>
            <a:r>
              <a:rPr lang="en-US" sz="3600" b="1" dirty="0" smtClean="0">
                <a:solidFill>
                  <a:prstClr val="black"/>
                </a:solidFill>
              </a:rPr>
              <a:t> de TENER</a:t>
            </a:r>
            <a:endParaRPr lang="en-US" sz="3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18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Proyecto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09600"/>
            <a:ext cx="8686800" cy="6477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Distribution and Explanation of the DIORAMA PROJECT</a:t>
            </a:r>
          </a:p>
          <a:p>
            <a:r>
              <a:rPr lang="en-US" dirty="0" smtClean="0"/>
              <a:t>See samples</a:t>
            </a:r>
          </a:p>
          <a:p>
            <a:r>
              <a:rPr lang="en-US" dirty="0" smtClean="0"/>
              <a:t>DUE ON MONDAY, MARCH 13</a:t>
            </a:r>
            <a:r>
              <a:rPr lang="en-US" baseline="30000" dirty="0" smtClean="0"/>
              <a:t>TH</a:t>
            </a:r>
            <a:r>
              <a:rPr lang="en-US" dirty="0" smtClean="0"/>
              <a:t> !!!</a:t>
            </a:r>
          </a:p>
          <a:p>
            <a:endParaRPr lang="en-US" dirty="0" smtClean="0"/>
          </a:p>
          <a:p>
            <a:r>
              <a:rPr lang="en-US" dirty="0"/>
              <a:t>Work on PROYECTO # 3: DIORAMA due </a:t>
            </a:r>
            <a:r>
              <a:rPr lang="en-US"/>
              <a:t>on </a:t>
            </a:r>
            <a:r>
              <a:rPr lang="en-US" smtClean="0"/>
              <a:t>MONDAY</a:t>
            </a:r>
            <a:r>
              <a:rPr lang="en-US" dirty="0"/>
              <a:t>, </a:t>
            </a:r>
            <a:r>
              <a:rPr lang="en-US"/>
              <a:t>MARCH </a:t>
            </a:r>
            <a:r>
              <a:rPr lang="en-US" smtClean="0"/>
              <a:t>13</a:t>
            </a:r>
            <a:r>
              <a:rPr lang="en-US" baseline="30000" smtClean="0"/>
              <a:t>th</a:t>
            </a:r>
            <a:r>
              <a:rPr lang="en-US" smtClean="0"/>
              <a:t> </a:t>
            </a:r>
            <a:r>
              <a:rPr lang="en-US" dirty="0"/>
              <a:t>!</a:t>
            </a:r>
          </a:p>
          <a:p>
            <a:r>
              <a:rPr lang="en-US" dirty="0"/>
              <a:t>STUDY for EXAMEN: </a:t>
            </a:r>
            <a:r>
              <a:rPr lang="en-US" dirty="0" err="1"/>
              <a:t>Capitulo</a:t>
            </a:r>
            <a:r>
              <a:rPr lang="en-US" dirty="0"/>
              <a:t> 2</a:t>
            </a:r>
          </a:p>
          <a:p>
            <a:pPr lvl="1"/>
            <a:r>
              <a:rPr lang="en-US" dirty="0"/>
              <a:t>Family</a:t>
            </a:r>
          </a:p>
          <a:p>
            <a:pPr lvl="1"/>
            <a:r>
              <a:rPr lang="en-US" dirty="0"/>
              <a:t>House/home</a:t>
            </a:r>
          </a:p>
          <a:p>
            <a:pPr lvl="1"/>
            <a:r>
              <a:rPr lang="en-US" dirty="0" err="1"/>
              <a:t>Tener</a:t>
            </a:r>
            <a:endParaRPr lang="en-US" dirty="0"/>
          </a:p>
          <a:p>
            <a:pPr lvl="1"/>
            <a:r>
              <a:rPr lang="en-US" dirty="0"/>
              <a:t>Possessive Adjectives</a:t>
            </a:r>
          </a:p>
          <a:p>
            <a:pPr lvl="1"/>
            <a:r>
              <a:rPr lang="en-US" dirty="0"/>
              <a:t>Readings: </a:t>
            </a:r>
            <a:r>
              <a:rPr lang="en-US" u="sng" dirty="0"/>
              <a:t>Una </a:t>
            </a:r>
            <a:r>
              <a:rPr lang="en-US" u="sng" dirty="0" err="1"/>
              <a:t>familia</a:t>
            </a:r>
            <a:r>
              <a:rPr lang="en-US" u="sng" dirty="0"/>
              <a:t> </a:t>
            </a:r>
            <a:r>
              <a:rPr lang="en-US" u="sng" dirty="0" err="1"/>
              <a:t>ecuatoriana</a:t>
            </a:r>
            <a:r>
              <a:rPr lang="en-US" dirty="0"/>
              <a:t> &amp; </a:t>
            </a:r>
            <a:r>
              <a:rPr lang="en-US" u="sng" dirty="0" err="1"/>
              <a:t>Mascotas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209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55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2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3918</TotalTime>
  <Words>171</Words>
  <Application>Microsoft Office PowerPoint</Application>
  <PresentationFormat>On-screen Show (4:3)</PresentationFormat>
  <Paragraphs>41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Me llamo ___________ Clase 602 La fecha es 6 de marzo del 2017</vt:lpstr>
      <vt:lpstr>PowerPoint Presentation</vt:lpstr>
      <vt:lpstr>PowerPoint Presentation</vt:lpstr>
      <vt:lpstr>PowerPoint Presentation</vt:lpstr>
      <vt:lpstr>PowerPoint Presentation</vt:lpstr>
      <vt:lpstr>Proyecto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48</cp:revision>
  <cp:lastPrinted>2016-03-16T16:44:42Z</cp:lastPrinted>
  <dcterms:created xsi:type="dcterms:W3CDTF">2013-12-04T17:53:05Z</dcterms:created>
  <dcterms:modified xsi:type="dcterms:W3CDTF">2017-03-06T17:54:17Z</dcterms:modified>
</cp:coreProperties>
</file>